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66" r:id="rId3"/>
    <p:sldId id="257" r:id="rId4"/>
    <p:sldId id="258" r:id="rId5"/>
    <p:sldId id="269" r:id="rId6"/>
    <p:sldId id="271" r:id="rId7"/>
    <p:sldId id="270" r:id="rId8"/>
    <p:sldId id="259" r:id="rId9"/>
    <p:sldId id="261" r:id="rId10"/>
    <p:sldId id="262" r:id="rId11"/>
    <p:sldId id="263" r:id="rId12"/>
    <p:sldId id="264" r:id="rId13"/>
    <p:sldId id="265" r:id="rId14"/>
    <p:sldId id="268" r:id="rId15"/>
    <p:sldId id="267" r:id="rId16"/>
    <p:sldId id="272" r:id="rId17"/>
  </p:sldIdLst>
  <p:sldSz cx="14630400" cy="8229600"/>
  <p:notesSz cx="8229600" cy="14630400"/>
  <p:embeddedFontLst>
    <p:embeddedFont>
      <p:font typeface="Algerian" panose="04020705040A02060702" pitchFamily="82" charset="0"/>
      <p:regular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579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87C98-9F14-5621-A5EA-4A7203E98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1AC35-588E-09B9-D2D2-F3776D2C3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E584C-5552-083A-8612-5AD725862A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D8E9DE-E9F9-F12C-AB5A-F9F7CD59572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39713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clipartcraft.com/explore/css-background-transparent-blue/" TargetMode="External"/><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s://logodix.com/javascript" TargetMode="External"/><Relationship Id="rId5" Type="http://schemas.openxmlformats.org/officeDocument/2006/relationships/hyperlink" Target="https://www.citypng.com/photo/28020/html5-logo-icon-3d-hd-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643093" y="1227323"/>
            <a:ext cx="7443426" cy="2243559"/>
          </a:xfrm>
          <a:prstGeom prst="rect">
            <a:avLst/>
          </a:prstGeom>
          <a:noFill/>
          <a:ln/>
        </p:spPr>
        <p:txBody>
          <a:bodyPr wrap="square" lIns="0" tIns="0" rIns="0" bIns="0" rtlCol="0" anchor="t"/>
          <a:lstStyle/>
          <a:p>
            <a:pPr marL="0" indent="0">
              <a:lnSpc>
                <a:spcPts val="8450"/>
              </a:lnSpc>
              <a:buNone/>
            </a:pPr>
            <a:r>
              <a:rPr lang="en-US" sz="6750" b="1" kern="0" spc="-136" dirty="0">
                <a:solidFill>
                  <a:srgbClr val="F95F88"/>
                </a:solidFill>
                <a:latin typeface="Times New Roman" panose="02020603050405020304" pitchFamily="18" charset="0"/>
                <a:ea typeface="Petrona Bold" pitchFamily="34" charset="-122"/>
                <a:cs typeface="Times New Roman" panose="02020603050405020304" pitchFamily="18" charset="0"/>
              </a:rPr>
              <a:t>Creating a Scalable To-Do Application</a:t>
            </a:r>
            <a:endParaRPr lang="en-US" sz="6750" dirty="0">
              <a:latin typeface="Times New Roman" panose="02020603050405020304" pitchFamily="18" charset="0"/>
              <a:cs typeface="Times New Roman" panose="02020603050405020304" pitchFamily="18" charset="0"/>
            </a:endParaRPr>
          </a:p>
        </p:txBody>
      </p:sp>
      <p:sp>
        <p:nvSpPr>
          <p:cNvPr id="5" name="Shape 2"/>
          <p:cNvSpPr/>
          <p:nvPr/>
        </p:nvSpPr>
        <p:spPr>
          <a:xfrm>
            <a:off x="6280190" y="6752153"/>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8A21D90E-4D85-84A6-0BFD-CA259234B878}"/>
              </a:ext>
            </a:extLst>
          </p:cNvPr>
          <p:cNvSpPr/>
          <p:nvPr/>
        </p:nvSpPr>
        <p:spPr>
          <a:xfrm>
            <a:off x="12735098" y="7664335"/>
            <a:ext cx="1895302" cy="565265"/>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D2210FB-1FC8-3D0B-B301-B76C13C63677}"/>
              </a:ext>
            </a:extLst>
          </p:cNvPr>
          <p:cNvSpPr txBox="1"/>
          <p:nvPr/>
        </p:nvSpPr>
        <p:spPr>
          <a:xfrm>
            <a:off x="10035682" y="6099393"/>
            <a:ext cx="4050837" cy="142199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Presented by</a:t>
            </a:r>
          </a:p>
          <a:p>
            <a:pPr>
              <a:lnSpc>
                <a:spcPct val="150000"/>
              </a:lnSpc>
            </a:pP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Dhanasoorya</a:t>
            </a:r>
            <a:r>
              <a:rPr lang="en-US" sz="2000" b="1" dirty="0">
                <a:latin typeface="Times New Roman" panose="02020603050405020304" pitchFamily="18" charset="0"/>
                <a:cs typeface="Times New Roman" panose="02020603050405020304" pitchFamily="18" charset="0"/>
              </a:rPr>
              <a:t> M (912421106005)</a:t>
            </a:r>
          </a:p>
          <a:p>
            <a:pPr>
              <a:lnSpc>
                <a:spcPct val="150000"/>
              </a:lnSpc>
            </a:pPr>
            <a:r>
              <a:rPr lang="en-US" sz="2000" b="1" dirty="0">
                <a:latin typeface="Times New Roman" panose="02020603050405020304" pitchFamily="18" charset="0"/>
                <a:cs typeface="Times New Roman" panose="02020603050405020304" pitchFamily="18" charset="0"/>
              </a:rPr>
              <a:t>    Ganesh J (912421106006)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86758"/>
            <a:ext cx="11300817"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Security and Access Control Mechanisms</a:t>
            </a:r>
            <a:endParaRPr lang="en-US" sz="49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4706541"/>
            <a:ext cx="566976" cy="566976"/>
          </a:xfrm>
          <a:prstGeom prst="rect">
            <a:avLst/>
          </a:prstGeom>
        </p:spPr>
      </p:pic>
      <p:sp>
        <p:nvSpPr>
          <p:cNvPr id="5" name="Text 1"/>
          <p:cNvSpPr/>
          <p:nvPr/>
        </p:nvSpPr>
        <p:spPr>
          <a:xfrm>
            <a:off x="793790" y="5500330"/>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User Authentication</a:t>
            </a:r>
            <a:endParaRPr lang="en-US" sz="2450" dirty="0">
              <a:latin typeface="Times New Roman" panose="02020603050405020304" pitchFamily="18" charset="0"/>
              <a:cs typeface="Times New Roman" panose="02020603050405020304" pitchFamily="18" charset="0"/>
            </a:endParaRPr>
          </a:p>
        </p:txBody>
      </p:sp>
      <p:sp>
        <p:nvSpPr>
          <p:cNvPr id="6" name="Text 2"/>
          <p:cNvSpPr/>
          <p:nvPr/>
        </p:nvSpPr>
        <p:spPr>
          <a:xfrm>
            <a:off x="793790" y="6026348"/>
            <a:ext cx="41207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Implement secure user authentication, such as password-based or social media login, to protect user accounts.</a:t>
            </a:r>
            <a:endParaRPr lang="en-US" sz="1750" dirty="0"/>
          </a:p>
        </p:txBody>
      </p:sp>
      <p:pic>
        <p:nvPicPr>
          <p:cNvPr id="7" name="Image 2" descr="preencoded.png"/>
          <p:cNvPicPr>
            <a:picLocks noChangeAspect="1"/>
          </p:cNvPicPr>
          <p:nvPr/>
        </p:nvPicPr>
        <p:blipFill>
          <a:blip r:embed="rId5"/>
          <a:stretch>
            <a:fillRect/>
          </a:stretch>
        </p:blipFill>
        <p:spPr>
          <a:xfrm>
            <a:off x="5254704" y="4706541"/>
            <a:ext cx="566976" cy="566976"/>
          </a:xfrm>
          <a:prstGeom prst="rect">
            <a:avLst/>
          </a:prstGeom>
        </p:spPr>
      </p:pic>
      <p:sp>
        <p:nvSpPr>
          <p:cNvPr id="8" name="Text 3"/>
          <p:cNvSpPr/>
          <p:nvPr/>
        </p:nvSpPr>
        <p:spPr>
          <a:xfrm>
            <a:off x="5254704" y="5500330"/>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Authorization Levels</a:t>
            </a:r>
            <a:endParaRPr lang="en-US" sz="2450" dirty="0">
              <a:latin typeface="Times New Roman" panose="02020603050405020304" pitchFamily="18" charset="0"/>
              <a:cs typeface="Times New Roman" panose="02020603050405020304" pitchFamily="18" charset="0"/>
            </a:endParaRPr>
          </a:p>
        </p:txBody>
      </p:sp>
      <p:sp>
        <p:nvSpPr>
          <p:cNvPr id="9" name="Text 4"/>
          <p:cNvSpPr/>
          <p:nvPr/>
        </p:nvSpPr>
        <p:spPr>
          <a:xfrm>
            <a:off x="5254704" y="6026348"/>
            <a:ext cx="4120872"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Establish different user roles and access levels to control what actions users can perform within the application.</a:t>
            </a:r>
            <a:endParaRPr lang="en-US" sz="1750" dirty="0"/>
          </a:p>
        </p:txBody>
      </p:sp>
      <p:pic>
        <p:nvPicPr>
          <p:cNvPr id="10" name="Image 3" descr="preencoded.png"/>
          <p:cNvPicPr>
            <a:picLocks noChangeAspect="1"/>
          </p:cNvPicPr>
          <p:nvPr/>
        </p:nvPicPr>
        <p:blipFill>
          <a:blip r:embed="rId6"/>
          <a:stretch>
            <a:fillRect/>
          </a:stretch>
        </p:blipFill>
        <p:spPr>
          <a:xfrm>
            <a:off x="9715738" y="4706541"/>
            <a:ext cx="566976" cy="566976"/>
          </a:xfrm>
          <a:prstGeom prst="rect">
            <a:avLst/>
          </a:prstGeom>
        </p:spPr>
      </p:pic>
      <p:sp>
        <p:nvSpPr>
          <p:cNvPr id="11" name="Text 5"/>
          <p:cNvSpPr/>
          <p:nvPr/>
        </p:nvSpPr>
        <p:spPr>
          <a:xfrm>
            <a:off x="9715738" y="5500330"/>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Data Encryption</a:t>
            </a:r>
            <a:endParaRPr lang="en-US" sz="2450" dirty="0">
              <a:latin typeface="Times New Roman" panose="02020603050405020304" pitchFamily="18" charset="0"/>
              <a:cs typeface="Times New Roman" panose="02020603050405020304" pitchFamily="18" charset="0"/>
            </a:endParaRPr>
          </a:p>
        </p:txBody>
      </p:sp>
      <p:sp>
        <p:nvSpPr>
          <p:cNvPr id="12" name="Text 6"/>
          <p:cNvSpPr/>
          <p:nvPr/>
        </p:nvSpPr>
        <p:spPr>
          <a:xfrm>
            <a:off x="9715738" y="6026348"/>
            <a:ext cx="41207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Encrypt sensitive user data, such as passwords and task details, to ensure the privacy and confidentiality of user information.</a:t>
            </a:r>
            <a:endParaRPr lang="en-US" sz="1750" dirty="0"/>
          </a:p>
        </p:txBody>
      </p:sp>
      <p:sp>
        <p:nvSpPr>
          <p:cNvPr id="13" name="Rectangle 12">
            <a:extLst>
              <a:ext uri="{FF2B5EF4-FFF2-40B4-BE49-F238E27FC236}">
                <a16:creationId xmlns:a16="http://schemas.microsoft.com/office/drawing/2014/main" id="{D80DE56A-FF03-88D9-C51F-1BDBF1C6E7A8}"/>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05288"/>
            <a:ext cx="1029664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User Interface and Experience Design</a:t>
            </a:r>
            <a:endParaRPr lang="en-US" sz="4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365188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Responsive Design</a:t>
            </a:r>
            <a:endParaRPr lang="en-US" sz="2450" dirty="0">
              <a:latin typeface="Times New Roman" panose="02020603050405020304" pitchFamily="18" charset="0"/>
              <a:cs typeface="Times New Roman" panose="02020603050405020304" pitchFamily="18" charset="0"/>
            </a:endParaRPr>
          </a:p>
        </p:txBody>
      </p:sp>
      <p:sp>
        <p:nvSpPr>
          <p:cNvPr id="4" name="Text 2"/>
          <p:cNvSpPr/>
          <p:nvPr/>
        </p:nvSpPr>
        <p:spPr>
          <a:xfrm>
            <a:off x="793790" y="4268629"/>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Ensure the application's user interface adapts seamlessly to different screen sizes and devices, providing a consistent experience.</a:t>
            </a:r>
            <a:endParaRPr lang="en-US" sz="1750" dirty="0"/>
          </a:p>
        </p:txBody>
      </p:sp>
      <p:sp>
        <p:nvSpPr>
          <p:cNvPr id="5" name="Text 3"/>
          <p:cNvSpPr/>
          <p:nvPr/>
        </p:nvSpPr>
        <p:spPr>
          <a:xfrm>
            <a:off x="5332928" y="365188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Task Prioritization</a:t>
            </a:r>
            <a:endParaRPr lang="en-US" sz="2450" dirty="0">
              <a:latin typeface="Times New Roman" panose="02020603050405020304" pitchFamily="18" charset="0"/>
              <a:cs typeface="Times New Roman" panose="02020603050405020304" pitchFamily="18" charset="0"/>
            </a:endParaRPr>
          </a:p>
        </p:txBody>
      </p:sp>
      <p:sp>
        <p:nvSpPr>
          <p:cNvPr id="6" name="Text 4"/>
          <p:cNvSpPr/>
          <p:nvPr/>
        </p:nvSpPr>
        <p:spPr>
          <a:xfrm>
            <a:off x="5332928" y="4268629"/>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Implement features that allow users to easily categorize, filter, and prioritize their tasks based on due dates or other criteria.</a:t>
            </a:r>
            <a:endParaRPr lang="en-US" sz="1750" dirty="0"/>
          </a:p>
        </p:txBody>
      </p:sp>
      <p:sp>
        <p:nvSpPr>
          <p:cNvPr id="7" name="Text 5"/>
          <p:cNvSpPr/>
          <p:nvPr/>
        </p:nvSpPr>
        <p:spPr>
          <a:xfrm>
            <a:off x="9872067" y="365188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Intuitive Interactions</a:t>
            </a:r>
            <a:endParaRPr lang="en-US" sz="2450" dirty="0">
              <a:latin typeface="Times New Roman" panose="02020603050405020304" pitchFamily="18" charset="0"/>
              <a:cs typeface="Times New Roman" panose="02020603050405020304" pitchFamily="18" charset="0"/>
            </a:endParaRPr>
          </a:p>
        </p:txBody>
      </p:sp>
      <p:sp>
        <p:nvSpPr>
          <p:cNvPr id="8" name="Text 6"/>
          <p:cNvSpPr/>
          <p:nvPr/>
        </p:nvSpPr>
        <p:spPr>
          <a:xfrm>
            <a:off x="9872067" y="4268629"/>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Design intuitive interactions, such as drag-and-drop task management and real-time task updates, to enhance user productivity.</a:t>
            </a:r>
            <a:endParaRPr lang="en-US" sz="1750" dirty="0"/>
          </a:p>
        </p:txBody>
      </p:sp>
      <p:sp>
        <p:nvSpPr>
          <p:cNvPr id="9" name="Rectangle 8">
            <a:extLst>
              <a:ext uri="{FF2B5EF4-FFF2-40B4-BE49-F238E27FC236}">
                <a16:creationId xmlns:a16="http://schemas.microsoft.com/office/drawing/2014/main" id="{2AE3C9E1-E34F-0969-B86A-1900296FB90C}"/>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00363"/>
            <a:ext cx="7556421" cy="1559243"/>
          </a:xfrm>
          <a:prstGeom prst="rect">
            <a:avLst/>
          </a:prstGeom>
          <a:noFill/>
          <a:ln/>
        </p:spPr>
        <p:txBody>
          <a:bodyPr wrap="square" lIns="0" tIns="0" rIns="0" bIns="0" rtlCol="0" anchor="t"/>
          <a:lstStyle/>
          <a:p>
            <a:pPr marL="0" indent="0">
              <a:lnSpc>
                <a:spcPts val="6100"/>
              </a:lnSpc>
              <a:buNone/>
            </a:pP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Implementation Challenges and Solutions</a:t>
            </a:r>
            <a:endParaRPr lang="en-US" sz="4900" dirty="0">
              <a:latin typeface="Times New Roman" panose="02020603050405020304" pitchFamily="18" charset="0"/>
              <a:cs typeface="Times New Roman" panose="02020603050405020304" pitchFamily="18" charset="0"/>
            </a:endParaRPr>
          </a:p>
        </p:txBody>
      </p:sp>
      <p:sp>
        <p:nvSpPr>
          <p:cNvPr id="4" name="Shape 1"/>
          <p:cNvSpPr/>
          <p:nvPr/>
        </p:nvSpPr>
        <p:spPr>
          <a:xfrm>
            <a:off x="793790" y="3154918"/>
            <a:ext cx="510302" cy="510302"/>
          </a:xfrm>
          <a:prstGeom prst="roundRect">
            <a:avLst>
              <a:gd name="adj" fmla="val 18669"/>
            </a:avLst>
          </a:prstGeom>
          <a:solidFill>
            <a:srgbClr val="E0D7F4"/>
          </a:solidFill>
          <a:ln w="7620">
            <a:solidFill>
              <a:srgbClr val="C6BDDA"/>
            </a:solidFill>
            <a:prstDash val="solid"/>
          </a:ln>
        </p:spPr>
      </p:sp>
      <p:sp>
        <p:nvSpPr>
          <p:cNvPr id="5" name="Text 2"/>
          <p:cNvSpPr/>
          <p:nvPr/>
        </p:nvSpPr>
        <p:spPr>
          <a:xfrm>
            <a:off x="972503" y="3222903"/>
            <a:ext cx="15275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900" dirty="0">
              <a:latin typeface="Times New Roman" panose="02020603050405020304" pitchFamily="18" charset="0"/>
              <a:cs typeface="Times New Roman" panose="02020603050405020304" pitchFamily="18" charset="0"/>
            </a:endParaRPr>
          </a:p>
        </p:txBody>
      </p:sp>
      <p:sp>
        <p:nvSpPr>
          <p:cNvPr id="6" name="Text 3"/>
          <p:cNvSpPr/>
          <p:nvPr/>
        </p:nvSpPr>
        <p:spPr>
          <a:xfrm>
            <a:off x="1530906" y="3154918"/>
            <a:ext cx="2927747"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Scalable Backend</a:t>
            </a:r>
            <a:endParaRPr lang="en-US" sz="2450" dirty="0">
              <a:latin typeface="Times New Roman" panose="02020603050405020304" pitchFamily="18" charset="0"/>
              <a:cs typeface="Times New Roman" panose="02020603050405020304" pitchFamily="18" charset="0"/>
            </a:endParaRPr>
          </a:p>
        </p:txBody>
      </p:sp>
      <p:sp>
        <p:nvSpPr>
          <p:cNvPr id="7" name="Text 4"/>
          <p:cNvSpPr/>
          <p:nvPr/>
        </p:nvSpPr>
        <p:spPr>
          <a:xfrm>
            <a:off x="1530906" y="3680936"/>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Ensure the backend architecture can handle increased user demand and data volume without compromising performance.</a:t>
            </a:r>
            <a:endParaRPr lang="en-US" sz="1750" dirty="0"/>
          </a:p>
        </p:txBody>
      </p:sp>
      <p:sp>
        <p:nvSpPr>
          <p:cNvPr id="8" name="Shape 5"/>
          <p:cNvSpPr/>
          <p:nvPr/>
        </p:nvSpPr>
        <p:spPr>
          <a:xfrm>
            <a:off x="4685467" y="3154918"/>
            <a:ext cx="510302" cy="510302"/>
          </a:xfrm>
          <a:prstGeom prst="roundRect">
            <a:avLst>
              <a:gd name="adj" fmla="val 18669"/>
            </a:avLst>
          </a:prstGeom>
          <a:solidFill>
            <a:srgbClr val="E0D7F4"/>
          </a:solidFill>
          <a:ln w="7620">
            <a:solidFill>
              <a:srgbClr val="C6BDDA"/>
            </a:solidFill>
            <a:prstDash val="solid"/>
          </a:ln>
        </p:spPr>
      </p:sp>
      <p:sp>
        <p:nvSpPr>
          <p:cNvPr id="9" name="Text 6"/>
          <p:cNvSpPr/>
          <p:nvPr/>
        </p:nvSpPr>
        <p:spPr>
          <a:xfrm>
            <a:off x="4838224" y="3222903"/>
            <a:ext cx="20478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900" dirty="0">
              <a:latin typeface="Times New Roman" panose="02020603050405020304" pitchFamily="18" charset="0"/>
              <a:cs typeface="Times New Roman" panose="02020603050405020304" pitchFamily="18" charset="0"/>
            </a:endParaRPr>
          </a:p>
        </p:txBody>
      </p:sp>
      <p:sp>
        <p:nvSpPr>
          <p:cNvPr id="10" name="Text 7"/>
          <p:cNvSpPr/>
          <p:nvPr/>
        </p:nvSpPr>
        <p:spPr>
          <a:xfrm>
            <a:off x="5422583" y="3154918"/>
            <a:ext cx="2927747"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Real-Time Updates</a:t>
            </a:r>
            <a:endParaRPr lang="en-US" sz="2450" dirty="0">
              <a:latin typeface="Times New Roman" panose="02020603050405020304" pitchFamily="18" charset="0"/>
              <a:cs typeface="Times New Roman" panose="02020603050405020304" pitchFamily="18" charset="0"/>
            </a:endParaRPr>
          </a:p>
        </p:txBody>
      </p:sp>
      <p:sp>
        <p:nvSpPr>
          <p:cNvPr id="11" name="Text 8"/>
          <p:cNvSpPr/>
          <p:nvPr/>
        </p:nvSpPr>
        <p:spPr>
          <a:xfrm>
            <a:off x="5422583" y="3680936"/>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Implement efficient real-time data synchronization mechanisms to provide users with instant task updates across devices.</a:t>
            </a:r>
            <a:endParaRPr lang="en-US" sz="1750" dirty="0"/>
          </a:p>
        </p:txBody>
      </p:sp>
      <p:sp>
        <p:nvSpPr>
          <p:cNvPr id="12" name="Shape 9"/>
          <p:cNvSpPr/>
          <p:nvPr/>
        </p:nvSpPr>
        <p:spPr>
          <a:xfrm>
            <a:off x="793790" y="5977414"/>
            <a:ext cx="510302" cy="510302"/>
          </a:xfrm>
          <a:prstGeom prst="roundRect">
            <a:avLst>
              <a:gd name="adj" fmla="val 18669"/>
            </a:avLst>
          </a:prstGeom>
          <a:solidFill>
            <a:srgbClr val="E0D7F4"/>
          </a:solidFill>
          <a:ln w="7620">
            <a:solidFill>
              <a:srgbClr val="C6BDDA"/>
            </a:solidFill>
            <a:prstDash val="solid"/>
          </a:ln>
        </p:spPr>
      </p:sp>
      <p:sp>
        <p:nvSpPr>
          <p:cNvPr id="13" name="Text 10"/>
          <p:cNvSpPr/>
          <p:nvPr/>
        </p:nvSpPr>
        <p:spPr>
          <a:xfrm>
            <a:off x="946666" y="6045398"/>
            <a:ext cx="204430"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900" dirty="0">
              <a:latin typeface="Times New Roman" panose="02020603050405020304" pitchFamily="18" charset="0"/>
              <a:cs typeface="Times New Roman" panose="02020603050405020304" pitchFamily="18" charset="0"/>
            </a:endParaRPr>
          </a:p>
        </p:txBody>
      </p:sp>
      <p:sp>
        <p:nvSpPr>
          <p:cNvPr id="14" name="Text 11"/>
          <p:cNvSpPr/>
          <p:nvPr/>
        </p:nvSpPr>
        <p:spPr>
          <a:xfrm>
            <a:off x="1530906" y="5977414"/>
            <a:ext cx="3231833"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Testing and Monitoring</a:t>
            </a:r>
            <a:endParaRPr lang="en-US" sz="245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6503432"/>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Establish comprehensive testing and monitoring processes to identify and address any performance or security issues.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9366" y="972741"/>
            <a:ext cx="7865269" cy="1256109"/>
          </a:xfrm>
          <a:prstGeom prst="rect">
            <a:avLst/>
          </a:prstGeom>
          <a:noFill/>
          <a:ln/>
        </p:spPr>
        <p:txBody>
          <a:bodyPr wrap="square" lIns="0" tIns="0" rIns="0" bIns="0" rtlCol="0" anchor="t"/>
          <a:lstStyle/>
          <a:p>
            <a:pPr marL="0" indent="0">
              <a:lnSpc>
                <a:spcPts val="4900"/>
              </a:lnSpc>
              <a:buNone/>
            </a:pPr>
            <a:r>
              <a:rPr lang="en-US" sz="3950" b="1" kern="0" spc="-79" dirty="0">
                <a:solidFill>
                  <a:srgbClr val="F95F88"/>
                </a:solidFill>
                <a:latin typeface="Times New Roman" panose="02020603050405020304" pitchFamily="18" charset="0"/>
                <a:ea typeface="Petrona Bold" pitchFamily="34" charset="-122"/>
                <a:cs typeface="Times New Roman" panose="02020603050405020304" pitchFamily="18" charset="0"/>
              </a:rPr>
              <a:t>Deployment and Maintenance Best Practices</a:t>
            </a:r>
            <a:endParaRPr lang="en-US" sz="3950" dirty="0">
              <a:latin typeface="Times New Roman" panose="02020603050405020304" pitchFamily="18" charset="0"/>
              <a:cs typeface="Times New Roman" panose="02020603050405020304" pitchFamily="18" charset="0"/>
            </a:endParaRPr>
          </a:p>
        </p:txBody>
      </p:sp>
      <p:sp>
        <p:nvSpPr>
          <p:cNvPr id="4" name="Shape 1"/>
          <p:cNvSpPr/>
          <p:nvPr/>
        </p:nvSpPr>
        <p:spPr>
          <a:xfrm>
            <a:off x="639366" y="2502813"/>
            <a:ext cx="7865269" cy="4753928"/>
          </a:xfrm>
          <a:prstGeom prst="roundRect">
            <a:avLst>
              <a:gd name="adj" fmla="val 1614"/>
            </a:avLst>
          </a:prstGeom>
          <a:noFill/>
          <a:ln w="7620">
            <a:solidFill>
              <a:srgbClr val="000000">
                <a:alpha val="8000"/>
              </a:srgbClr>
            </a:solidFill>
            <a:prstDash val="solid"/>
          </a:ln>
        </p:spPr>
      </p:sp>
      <p:sp>
        <p:nvSpPr>
          <p:cNvPr id="5" name="Shape 2"/>
          <p:cNvSpPr/>
          <p:nvPr/>
        </p:nvSpPr>
        <p:spPr>
          <a:xfrm>
            <a:off x="646986" y="2510433"/>
            <a:ext cx="7850029" cy="1111568"/>
          </a:xfrm>
          <a:prstGeom prst="rect">
            <a:avLst/>
          </a:prstGeom>
          <a:solidFill>
            <a:srgbClr val="FFFFFF">
              <a:alpha val="4000"/>
            </a:srgbClr>
          </a:solidFill>
          <a:ln/>
        </p:spPr>
      </p:sp>
      <p:sp>
        <p:nvSpPr>
          <p:cNvPr id="6" name="Text 3"/>
          <p:cNvSpPr/>
          <p:nvPr/>
        </p:nvSpPr>
        <p:spPr>
          <a:xfrm>
            <a:off x="829628" y="2627590"/>
            <a:ext cx="3555921" cy="292418"/>
          </a:xfrm>
          <a:prstGeom prst="rect">
            <a:avLst/>
          </a:prstGeom>
          <a:noFill/>
          <a:ln/>
        </p:spPr>
        <p:txBody>
          <a:bodyPr wrap="non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Containerization</a:t>
            </a:r>
            <a:endParaRPr lang="en-US" sz="1400" dirty="0"/>
          </a:p>
        </p:txBody>
      </p:sp>
      <p:sp>
        <p:nvSpPr>
          <p:cNvPr id="7" name="Text 4"/>
          <p:cNvSpPr/>
          <p:nvPr/>
        </p:nvSpPr>
        <p:spPr>
          <a:xfrm>
            <a:off x="4758452" y="2627590"/>
            <a:ext cx="3555921" cy="877253"/>
          </a:xfrm>
          <a:prstGeom prst="rect">
            <a:avLst/>
          </a:prstGeom>
          <a:noFill/>
          <a:ln/>
        </p:spPr>
        <p:txBody>
          <a:bodyPr wrap="squar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Package the application and its dependencies into lightweight, portable containers for consistent deployment.</a:t>
            </a:r>
            <a:endParaRPr lang="en-US" sz="1400" dirty="0"/>
          </a:p>
        </p:txBody>
      </p:sp>
      <p:sp>
        <p:nvSpPr>
          <p:cNvPr id="8" name="Shape 5"/>
          <p:cNvSpPr/>
          <p:nvPr/>
        </p:nvSpPr>
        <p:spPr>
          <a:xfrm>
            <a:off x="646986" y="3622000"/>
            <a:ext cx="7850029" cy="1111568"/>
          </a:xfrm>
          <a:prstGeom prst="rect">
            <a:avLst/>
          </a:prstGeom>
          <a:solidFill>
            <a:srgbClr val="000000">
              <a:alpha val="4000"/>
            </a:srgbClr>
          </a:solidFill>
          <a:ln/>
        </p:spPr>
      </p:sp>
      <p:sp>
        <p:nvSpPr>
          <p:cNvPr id="9" name="Text 6"/>
          <p:cNvSpPr/>
          <p:nvPr/>
        </p:nvSpPr>
        <p:spPr>
          <a:xfrm>
            <a:off x="829628" y="3739158"/>
            <a:ext cx="3555921" cy="292418"/>
          </a:xfrm>
          <a:prstGeom prst="rect">
            <a:avLst/>
          </a:prstGeom>
          <a:noFill/>
          <a:ln/>
        </p:spPr>
        <p:txBody>
          <a:bodyPr wrap="non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Automated Deployments</a:t>
            </a:r>
            <a:endParaRPr lang="en-US" sz="1400" dirty="0"/>
          </a:p>
        </p:txBody>
      </p:sp>
      <p:sp>
        <p:nvSpPr>
          <p:cNvPr id="10" name="Text 7"/>
          <p:cNvSpPr/>
          <p:nvPr/>
        </p:nvSpPr>
        <p:spPr>
          <a:xfrm>
            <a:off x="4758452" y="3739158"/>
            <a:ext cx="3555921" cy="877253"/>
          </a:xfrm>
          <a:prstGeom prst="rect">
            <a:avLst/>
          </a:prstGeom>
          <a:noFill/>
          <a:ln/>
        </p:spPr>
        <p:txBody>
          <a:bodyPr wrap="squar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Implement a continuous integration and deployment (CI/CD) pipeline to streamline the release process.</a:t>
            </a:r>
            <a:endParaRPr lang="en-US" sz="1400" dirty="0"/>
          </a:p>
        </p:txBody>
      </p:sp>
      <p:sp>
        <p:nvSpPr>
          <p:cNvPr id="11" name="Shape 8"/>
          <p:cNvSpPr/>
          <p:nvPr/>
        </p:nvSpPr>
        <p:spPr>
          <a:xfrm>
            <a:off x="646986" y="4733568"/>
            <a:ext cx="7850029" cy="1403985"/>
          </a:xfrm>
          <a:prstGeom prst="rect">
            <a:avLst/>
          </a:prstGeom>
          <a:solidFill>
            <a:srgbClr val="FFFFFF">
              <a:alpha val="4000"/>
            </a:srgbClr>
          </a:solidFill>
          <a:ln/>
        </p:spPr>
      </p:sp>
      <p:sp>
        <p:nvSpPr>
          <p:cNvPr id="12" name="Text 9"/>
          <p:cNvSpPr/>
          <p:nvPr/>
        </p:nvSpPr>
        <p:spPr>
          <a:xfrm>
            <a:off x="829628" y="4850725"/>
            <a:ext cx="3555921" cy="292418"/>
          </a:xfrm>
          <a:prstGeom prst="rect">
            <a:avLst/>
          </a:prstGeom>
          <a:noFill/>
          <a:ln/>
        </p:spPr>
        <p:txBody>
          <a:bodyPr wrap="non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Monitoring and Logging</a:t>
            </a:r>
            <a:endParaRPr lang="en-US" sz="1400" dirty="0"/>
          </a:p>
        </p:txBody>
      </p:sp>
      <p:sp>
        <p:nvSpPr>
          <p:cNvPr id="13" name="Text 10"/>
          <p:cNvSpPr/>
          <p:nvPr/>
        </p:nvSpPr>
        <p:spPr>
          <a:xfrm>
            <a:off x="4758452" y="4850725"/>
            <a:ext cx="3555921" cy="1169670"/>
          </a:xfrm>
          <a:prstGeom prst="rect">
            <a:avLst/>
          </a:prstGeom>
          <a:noFill/>
          <a:ln/>
        </p:spPr>
        <p:txBody>
          <a:bodyPr wrap="squar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Continuously monitor application performance, user activity, and system health to identify and address issues promptly.</a:t>
            </a:r>
            <a:endParaRPr lang="en-US" sz="1400" dirty="0"/>
          </a:p>
        </p:txBody>
      </p:sp>
      <p:sp>
        <p:nvSpPr>
          <p:cNvPr id="14" name="Shape 11"/>
          <p:cNvSpPr/>
          <p:nvPr/>
        </p:nvSpPr>
        <p:spPr>
          <a:xfrm>
            <a:off x="646986" y="6137553"/>
            <a:ext cx="7850029" cy="1111568"/>
          </a:xfrm>
          <a:prstGeom prst="rect">
            <a:avLst/>
          </a:prstGeom>
          <a:solidFill>
            <a:srgbClr val="000000">
              <a:alpha val="4000"/>
            </a:srgbClr>
          </a:solidFill>
          <a:ln/>
        </p:spPr>
      </p:sp>
      <p:sp>
        <p:nvSpPr>
          <p:cNvPr id="15" name="Text 12"/>
          <p:cNvSpPr/>
          <p:nvPr/>
        </p:nvSpPr>
        <p:spPr>
          <a:xfrm>
            <a:off x="829628" y="6254710"/>
            <a:ext cx="3555921" cy="292418"/>
          </a:xfrm>
          <a:prstGeom prst="rect">
            <a:avLst/>
          </a:prstGeom>
          <a:noFill/>
          <a:ln/>
        </p:spPr>
        <p:txBody>
          <a:bodyPr wrap="non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Disaster Recovery</a:t>
            </a:r>
            <a:endParaRPr lang="en-US" sz="1400" dirty="0"/>
          </a:p>
        </p:txBody>
      </p:sp>
      <p:sp>
        <p:nvSpPr>
          <p:cNvPr id="16" name="Text 13"/>
          <p:cNvSpPr/>
          <p:nvPr/>
        </p:nvSpPr>
        <p:spPr>
          <a:xfrm>
            <a:off x="4758452" y="6254710"/>
            <a:ext cx="3555921" cy="877253"/>
          </a:xfrm>
          <a:prstGeom prst="rect">
            <a:avLst/>
          </a:prstGeom>
          <a:noFill/>
          <a:ln/>
        </p:spPr>
        <p:txBody>
          <a:bodyPr wrap="square" lIns="0" tIns="0" rIns="0" bIns="0" rtlCol="0" anchor="t"/>
          <a:lstStyle/>
          <a:p>
            <a:pPr marL="0" indent="0">
              <a:lnSpc>
                <a:spcPts val="2300"/>
              </a:lnSpc>
              <a:buNone/>
            </a:pPr>
            <a:r>
              <a:rPr lang="en-US" sz="1400" kern="0" spc="-29" dirty="0">
                <a:solidFill>
                  <a:srgbClr val="272525"/>
                </a:solidFill>
                <a:latin typeface="Inter" pitchFamily="34" charset="0"/>
                <a:ea typeface="Inter" pitchFamily="34" charset="-122"/>
                <a:cs typeface="Inter" pitchFamily="34" charset="-120"/>
              </a:rPr>
              <a:t>Ensure the availability of critical data and services by implementing robust backup and disaster recovery strategies.</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3AAF0C-8B12-E2F9-579D-3CB9250D6829}"/>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E66C00-AA46-50D8-457C-411C51988D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8875" y="1615585"/>
            <a:ext cx="10132650" cy="5699615"/>
          </a:xfrm>
          <a:prstGeom prst="rect">
            <a:avLst/>
          </a:prstGeom>
          <a:noFill/>
          <a:ln>
            <a:noFill/>
          </a:ln>
        </p:spPr>
      </p:pic>
      <p:sp>
        <p:nvSpPr>
          <p:cNvPr id="5" name="TextBox 4">
            <a:extLst>
              <a:ext uri="{FF2B5EF4-FFF2-40B4-BE49-F238E27FC236}">
                <a16:creationId xmlns:a16="http://schemas.microsoft.com/office/drawing/2014/main" id="{EAAAC424-AEE3-83A8-D3CE-87717011088F}"/>
              </a:ext>
            </a:extLst>
          </p:cNvPr>
          <p:cNvSpPr txBox="1"/>
          <p:nvPr/>
        </p:nvSpPr>
        <p:spPr>
          <a:xfrm>
            <a:off x="2721219" y="615462"/>
            <a:ext cx="9187962" cy="1323439"/>
          </a:xfrm>
          <a:prstGeom prst="rect">
            <a:avLst/>
          </a:prstGeom>
          <a:noFill/>
        </p:spPr>
        <p:txBody>
          <a:bodyPr wrap="square" rtlCol="0">
            <a:spAutoFit/>
          </a:bodyPr>
          <a:lstStyle/>
          <a:p>
            <a:r>
              <a:rPr lang="en-US" sz="40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Interface of the Scalable To-Do  Application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551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E1DC4E-16C3-7BE3-0F36-66FB8587A062}"/>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D11E517F-E872-76EE-2EC2-F74D279BAD7F}"/>
              </a:ext>
            </a:extLst>
          </p:cNvPr>
          <p:cNvSpPr/>
          <p:nvPr/>
        </p:nvSpPr>
        <p:spPr>
          <a:xfrm>
            <a:off x="1307581" y="972741"/>
            <a:ext cx="3088573" cy="785721"/>
          </a:xfrm>
          <a:prstGeom prst="rect">
            <a:avLst/>
          </a:prstGeom>
          <a:noFill/>
          <a:ln/>
        </p:spPr>
        <p:txBody>
          <a:bodyPr wrap="square" lIns="0" tIns="0" rIns="0" bIns="0" rtlCol="0" anchor="t"/>
          <a:lstStyle/>
          <a:p>
            <a:pPr marL="0" indent="0">
              <a:lnSpc>
                <a:spcPts val="4900"/>
              </a:lnSpc>
              <a:buNone/>
            </a:pPr>
            <a:r>
              <a:rPr lang="en-US" sz="4800" b="1" kern="0" spc="-79" dirty="0">
                <a:solidFill>
                  <a:srgbClr val="F95F88"/>
                </a:solidFill>
                <a:latin typeface="Times New Roman" panose="02020603050405020304" pitchFamily="18" charset="0"/>
                <a:ea typeface="Petrona Bold" pitchFamily="34" charset="-122"/>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42AE44-84A8-E92E-D837-5831288E7252}"/>
              </a:ext>
            </a:extLst>
          </p:cNvPr>
          <p:cNvSpPr txBox="1"/>
          <p:nvPr/>
        </p:nvSpPr>
        <p:spPr>
          <a:xfrm>
            <a:off x="2696765" y="2070018"/>
            <a:ext cx="9091246" cy="5860643"/>
          </a:xfrm>
          <a:prstGeom prst="rect">
            <a:avLst/>
          </a:prstGeom>
          <a:noFill/>
        </p:spPr>
        <p:txBody>
          <a:bodyPr wrap="square" rtlCol="0">
            <a:spAutoFit/>
          </a:bodyPr>
          <a:lstStyle/>
          <a:p>
            <a:pPr algn="just">
              <a:lnSpc>
                <a:spcPct val="150000"/>
              </a:lnSpc>
            </a:pPr>
            <a:r>
              <a:rPr lang="en-IN" sz="1800" dirty="0">
                <a:effectLst/>
                <a:latin typeface="Inter" panose="020B0604020202020204" charset="0"/>
                <a:ea typeface="Inter" panose="020B0604020202020204" charset="0"/>
                <a:cs typeface="Times New Roman" panose="02020603050405020304" pitchFamily="18" charset="0"/>
              </a:rPr>
              <a:t>The "Scalable To-Do Application using SaaS" project successfully demonstrates the power of cloud-based software in delivering a seamless, responsive, and highly customizable productivity tool for users at any scale. By leveraging SaaS principles, this application is not only robust in terms of handling increasing user loads but also dynamic in catering to individual and organizational needs. The application's foundation on microservices architecture allows for specific task functionalities—such as task management, notifications, and user authentication—to operate independently. This design enhances the modularity of the system, facilitating smooth updates, fault tolerance, and scalability. With separate microservices for user management, task notifications, and API gateways, the system can easily scale horizontally by adding more instances of each service as demand grows, ensuring continuous uptime and low latency even under high loads.</a:t>
            </a:r>
            <a:endParaRPr lang="en-US" sz="1800" dirty="0">
              <a:effectLst/>
              <a:latin typeface="Inter" panose="020B0604020202020204" charset="0"/>
              <a:ea typeface="Inter" panose="020B0604020202020204" charset="0"/>
              <a:cs typeface="Times New Roman" panose="02020603050405020304" pitchFamily="18" charset="0"/>
            </a:endParaRPr>
          </a:p>
          <a:p>
            <a:pPr algn="just">
              <a:lnSpc>
                <a:spcPct val="150000"/>
              </a:lnSpc>
            </a:pPr>
            <a:endParaRPr lang="en-US" dirty="0">
              <a:latin typeface="Inter" panose="020B0604020202020204" charset="0"/>
              <a:ea typeface="Inter" panose="020B0604020202020204" charset="0"/>
            </a:endParaRPr>
          </a:p>
        </p:txBody>
      </p:sp>
    </p:spTree>
    <p:extLst>
      <p:ext uri="{BB962C8B-B14F-4D97-AF65-F5344CB8AC3E}">
        <p14:creationId xmlns:p14="http://schemas.microsoft.com/office/powerpoint/2010/main" val="87486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4D909F-D974-9F97-E893-1058D48548CD}"/>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475A9A-0005-409F-F94A-DA4C44CF1CFA}"/>
              </a:ext>
            </a:extLst>
          </p:cNvPr>
          <p:cNvSpPr txBox="1"/>
          <p:nvPr/>
        </p:nvSpPr>
        <p:spPr>
          <a:xfrm>
            <a:off x="4123593" y="3376136"/>
            <a:ext cx="6383215" cy="1477328"/>
          </a:xfrm>
          <a:prstGeom prst="rect">
            <a:avLst/>
          </a:prstGeom>
          <a:noFill/>
        </p:spPr>
        <p:txBody>
          <a:bodyPr wrap="square" rtlCol="0">
            <a:spAutoFit/>
          </a:bodyPr>
          <a:lstStyle/>
          <a:p>
            <a:r>
              <a:rPr lang="en-US" sz="9000" kern="0" spc="-79" dirty="0">
                <a:solidFill>
                  <a:srgbClr val="F95F88"/>
                </a:solidFill>
                <a:latin typeface="Algerian" panose="04020705040A02060702" pitchFamily="82" charset="0"/>
                <a:ea typeface="Petrona Bold" pitchFamily="34" charset="-122"/>
              </a:rPr>
              <a:t>THANK YOU</a:t>
            </a:r>
            <a:endParaRPr lang="en-US" sz="9000" dirty="0">
              <a:latin typeface="Algerian" panose="04020705040A02060702" pitchFamily="82" charset="0"/>
            </a:endParaRPr>
          </a:p>
        </p:txBody>
      </p:sp>
    </p:spTree>
    <p:extLst>
      <p:ext uri="{BB962C8B-B14F-4D97-AF65-F5344CB8AC3E}">
        <p14:creationId xmlns:p14="http://schemas.microsoft.com/office/powerpoint/2010/main" val="351700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7BBD2-61E2-C0AF-FF53-1E6E8EB80FE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999C1EF-8A2C-84FD-53B4-321DDED28E0D}"/>
              </a:ext>
            </a:extLst>
          </p:cNvPr>
          <p:cNvSpPr/>
          <p:nvPr/>
        </p:nvSpPr>
        <p:spPr>
          <a:xfrm>
            <a:off x="1321328" y="704656"/>
            <a:ext cx="3285841" cy="1012635"/>
          </a:xfrm>
          <a:prstGeom prst="rect">
            <a:avLst/>
          </a:prstGeom>
          <a:noFill/>
          <a:ln/>
        </p:spPr>
        <p:txBody>
          <a:bodyPr wrap="square" lIns="0" tIns="0" rIns="0" bIns="0" rtlCol="0" anchor="t"/>
          <a:lstStyle/>
          <a:p>
            <a:pPr marL="0" indent="0">
              <a:lnSpc>
                <a:spcPts val="8450"/>
              </a:lnSpc>
              <a:buNone/>
            </a:pPr>
            <a:r>
              <a:rPr lang="en-US" sz="6750" b="1" kern="0" spc="-136" dirty="0">
                <a:solidFill>
                  <a:srgbClr val="F95F88"/>
                </a:solidFill>
                <a:latin typeface="Times New Roman" panose="02020603050405020304" pitchFamily="18" charset="0"/>
                <a:ea typeface="Petrona Bold" pitchFamily="34" charset="-122"/>
                <a:cs typeface="Times New Roman" panose="02020603050405020304" pitchFamily="18" charset="0"/>
              </a:rPr>
              <a:t>Abstract</a:t>
            </a:r>
            <a:endParaRPr lang="en-US" sz="67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6D957B62-EB39-74B5-7067-4DFC068CAF7F}"/>
              </a:ext>
            </a:extLst>
          </p:cNvPr>
          <p:cNvSpPr/>
          <p:nvPr/>
        </p:nvSpPr>
        <p:spPr>
          <a:xfrm>
            <a:off x="2352830" y="1934686"/>
            <a:ext cx="9924739" cy="5237852"/>
          </a:xfrm>
          <a:prstGeom prst="rect">
            <a:avLst/>
          </a:prstGeom>
          <a:noFill/>
          <a:ln/>
        </p:spPr>
        <p:txBody>
          <a:bodyPr wrap="square" lIns="0" tIns="0" rIns="0" bIns="0" rtlCol="0" anchor="t"/>
          <a:lstStyle/>
          <a:p>
            <a:pPr marL="0" indent="0" algn="just">
              <a:lnSpc>
                <a:spcPct val="200000"/>
              </a:lnSpc>
              <a:buNone/>
            </a:pPr>
            <a:r>
              <a:rPr lang="en-US" kern="0" spc="-36" dirty="0">
                <a:solidFill>
                  <a:srgbClr val="272525"/>
                </a:solidFill>
                <a:latin typeface="Inter" panose="020B0604020202020204" charset="0"/>
                <a:ea typeface="Inter" panose="020B0604020202020204" charset="0"/>
                <a:cs typeface="Times New Roman" panose="02020603050405020304" pitchFamily="18" charset="0"/>
              </a:rPr>
              <a:t>Developing a scalable and efficient to-do application as a Software-as-a-Service (SaaS) offering requires careful planning and a strategic approach. This presentation will guide you through the key aspects of creating such an application, from the frontend technologies to the overall system architecture and deployment considerations. </a:t>
            </a:r>
            <a:r>
              <a:rPr lang="en-US" kern="0" dirty="0">
                <a:effectLst/>
                <a:latin typeface="Inter" panose="020B0604020202020204" charset="0"/>
                <a:ea typeface="Inter" panose="020B0604020202020204" charset="0"/>
              </a:rPr>
              <a:t>The application incorporates responsive design principles, making it accessible across desktop, tablet, and mobile devices, ensuring seamless usability regardless of platform. Scalability is achieved by integrating HTML with robust backend technologies through RESTful or </a:t>
            </a:r>
            <a:r>
              <a:rPr lang="en-US" kern="0" dirty="0" err="1">
                <a:effectLst/>
                <a:latin typeface="Inter" panose="020B0604020202020204" charset="0"/>
                <a:ea typeface="Inter" panose="020B0604020202020204" charset="0"/>
              </a:rPr>
              <a:t>GraphQL</a:t>
            </a:r>
            <a:r>
              <a:rPr lang="en-US" kern="0" dirty="0">
                <a:effectLst/>
                <a:latin typeface="Inter" panose="020B0604020202020204" charset="0"/>
                <a:ea typeface="Inter" panose="020B0604020202020204" charset="0"/>
              </a:rPr>
              <a:t> APIs, enabling the application to handle an increasing number of users and tasks. Cloud-based databases such as Firebase, MongoDB, or PostgreSQL store user data securely while ensuring high availability. </a:t>
            </a:r>
            <a:endParaRPr lang="en-US" dirty="0">
              <a:latin typeface="Inter" panose="020B0604020202020204" charset="0"/>
              <a:ea typeface="Inter" panose="020B0604020202020204" charset="0"/>
            </a:endParaRPr>
          </a:p>
        </p:txBody>
      </p:sp>
      <p:sp>
        <p:nvSpPr>
          <p:cNvPr id="5" name="Shape 2">
            <a:extLst>
              <a:ext uri="{FF2B5EF4-FFF2-40B4-BE49-F238E27FC236}">
                <a16:creationId xmlns:a16="http://schemas.microsoft.com/office/drawing/2014/main" id="{DD3C47CF-8D70-C9B2-9D42-B18FF6628D9A}"/>
              </a:ext>
            </a:extLst>
          </p:cNvPr>
          <p:cNvSpPr/>
          <p:nvPr/>
        </p:nvSpPr>
        <p:spPr>
          <a:xfrm>
            <a:off x="6280190" y="6752153"/>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6CC98914-967D-DCBE-3510-CA76BCB1D046}"/>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99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23888"/>
            <a:ext cx="4628793" cy="779860"/>
          </a:xfrm>
          <a:prstGeom prst="rect">
            <a:avLst/>
          </a:prstGeom>
          <a:noFill/>
          <a:ln/>
        </p:spPr>
        <p:txBody>
          <a:bodyPr wrap="square" lIns="0" tIns="0" rIns="0" bIns="0" rtlCol="0" anchor="t"/>
          <a:lstStyle/>
          <a:p>
            <a:pPr marL="0" indent="0">
              <a:lnSpc>
                <a:spcPts val="6100"/>
              </a:lnSpc>
              <a:buNone/>
            </a:pP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Project Overview</a:t>
            </a:r>
            <a:endParaRPr lang="en-US" sz="4900" dirty="0">
              <a:latin typeface="Times New Roman" panose="02020603050405020304" pitchFamily="18" charset="0"/>
              <a:cs typeface="Times New Roman" panose="02020603050405020304" pitchFamily="18" charset="0"/>
            </a:endParaRPr>
          </a:p>
        </p:txBody>
      </p:sp>
      <p:sp>
        <p:nvSpPr>
          <p:cNvPr id="4" name="Shape 1"/>
          <p:cNvSpPr/>
          <p:nvPr/>
        </p:nvSpPr>
        <p:spPr>
          <a:xfrm>
            <a:off x="793790" y="2198150"/>
            <a:ext cx="510302" cy="510302"/>
          </a:xfrm>
          <a:prstGeom prst="roundRect">
            <a:avLst>
              <a:gd name="adj" fmla="val 18669"/>
            </a:avLst>
          </a:prstGeom>
          <a:solidFill>
            <a:srgbClr val="E0D7F4"/>
          </a:solidFill>
          <a:ln w="7620">
            <a:solidFill>
              <a:srgbClr val="C6BDDA"/>
            </a:solidFill>
            <a:prstDash val="solid"/>
          </a:ln>
        </p:spPr>
      </p:sp>
      <p:sp>
        <p:nvSpPr>
          <p:cNvPr id="5" name="Text 2"/>
          <p:cNvSpPr/>
          <p:nvPr/>
        </p:nvSpPr>
        <p:spPr>
          <a:xfrm>
            <a:off x="972503" y="2266134"/>
            <a:ext cx="15275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900" dirty="0">
              <a:latin typeface="Times New Roman" panose="02020603050405020304" pitchFamily="18" charset="0"/>
              <a:cs typeface="Times New Roman" panose="02020603050405020304" pitchFamily="18" charset="0"/>
            </a:endParaRPr>
          </a:p>
        </p:txBody>
      </p:sp>
      <p:sp>
        <p:nvSpPr>
          <p:cNvPr id="6" name="Text 3"/>
          <p:cNvSpPr/>
          <p:nvPr/>
        </p:nvSpPr>
        <p:spPr>
          <a:xfrm>
            <a:off x="1530906" y="2198150"/>
            <a:ext cx="2927747" cy="779859"/>
          </a:xfrm>
          <a:prstGeom prst="rect">
            <a:avLst/>
          </a:prstGeom>
          <a:noFill/>
          <a:ln/>
        </p:spPr>
        <p:txBody>
          <a:bodyPr wrap="squar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Streamlined Task Management</a:t>
            </a:r>
            <a:endParaRPr lang="en-US" sz="2450" dirty="0">
              <a:latin typeface="Times New Roman" panose="02020603050405020304" pitchFamily="18" charset="0"/>
              <a:cs typeface="Times New Roman" panose="02020603050405020304" pitchFamily="18" charset="0"/>
            </a:endParaRPr>
          </a:p>
        </p:txBody>
      </p:sp>
      <p:sp>
        <p:nvSpPr>
          <p:cNvPr id="7" name="Text 4"/>
          <p:cNvSpPr/>
          <p:nvPr/>
        </p:nvSpPr>
        <p:spPr>
          <a:xfrm>
            <a:off x="1530906" y="3114097"/>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Provide users with a user-friendly interface to easily create, organize, and track their tasks and to-do items.</a:t>
            </a:r>
            <a:endParaRPr lang="en-US" sz="1750" dirty="0"/>
          </a:p>
        </p:txBody>
      </p:sp>
      <p:sp>
        <p:nvSpPr>
          <p:cNvPr id="8" name="Shape 5"/>
          <p:cNvSpPr/>
          <p:nvPr/>
        </p:nvSpPr>
        <p:spPr>
          <a:xfrm>
            <a:off x="4685467" y="2198150"/>
            <a:ext cx="510302" cy="510302"/>
          </a:xfrm>
          <a:prstGeom prst="roundRect">
            <a:avLst>
              <a:gd name="adj" fmla="val 18669"/>
            </a:avLst>
          </a:prstGeom>
          <a:solidFill>
            <a:srgbClr val="E0D7F4"/>
          </a:solidFill>
          <a:ln w="7620">
            <a:solidFill>
              <a:srgbClr val="C6BDDA"/>
            </a:solidFill>
            <a:prstDash val="solid"/>
          </a:ln>
        </p:spPr>
      </p:sp>
      <p:sp>
        <p:nvSpPr>
          <p:cNvPr id="9" name="Text 6"/>
          <p:cNvSpPr/>
          <p:nvPr/>
        </p:nvSpPr>
        <p:spPr>
          <a:xfrm>
            <a:off x="4838224" y="2266134"/>
            <a:ext cx="20478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900" dirty="0">
              <a:latin typeface="Times New Roman" panose="02020603050405020304" pitchFamily="18" charset="0"/>
              <a:cs typeface="Times New Roman" panose="02020603050405020304" pitchFamily="18" charset="0"/>
            </a:endParaRPr>
          </a:p>
        </p:txBody>
      </p:sp>
      <p:sp>
        <p:nvSpPr>
          <p:cNvPr id="10" name="Text 7"/>
          <p:cNvSpPr/>
          <p:nvPr/>
        </p:nvSpPr>
        <p:spPr>
          <a:xfrm>
            <a:off x="5422583" y="2198150"/>
            <a:ext cx="2927747" cy="779859"/>
          </a:xfrm>
          <a:prstGeom prst="rect">
            <a:avLst/>
          </a:prstGeom>
          <a:noFill/>
          <a:ln/>
        </p:spPr>
        <p:txBody>
          <a:bodyPr wrap="squar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Scalability and Reliability</a:t>
            </a:r>
            <a:endParaRPr lang="en-US" sz="2450" dirty="0">
              <a:latin typeface="Times New Roman" panose="02020603050405020304" pitchFamily="18" charset="0"/>
              <a:cs typeface="Times New Roman" panose="02020603050405020304" pitchFamily="18" charset="0"/>
            </a:endParaRPr>
          </a:p>
        </p:txBody>
      </p:sp>
      <p:sp>
        <p:nvSpPr>
          <p:cNvPr id="11" name="Text 8"/>
          <p:cNvSpPr/>
          <p:nvPr/>
        </p:nvSpPr>
        <p:spPr>
          <a:xfrm>
            <a:off x="5422583" y="3114097"/>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Ensure the application can handle increasing user demand and workloads without compromising performance or availability.</a:t>
            </a:r>
            <a:endParaRPr lang="en-US" sz="1750" dirty="0"/>
          </a:p>
        </p:txBody>
      </p:sp>
      <p:sp>
        <p:nvSpPr>
          <p:cNvPr id="12" name="Shape 9"/>
          <p:cNvSpPr/>
          <p:nvPr/>
        </p:nvSpPr>
        <p:spPr>
          <a:xfrm>
            <a:off x="793790" y="5410575"/>
            <a:ext cx="510302" cy="510302"/>
          </a:xfrm>
          <a:prstGeom prst="roundRect">
            <a:avLst>
              <a:gd name="adj" fmla="val 18669"/>
            </a:avLst>
          </a:prstGeom>
          <a:solidFill>
            <a:srgbClr val="E0D7F4"/>
          </a:solidFill>
          <a:ln w="7620">
            <a:solidFill>
              <a:srgbClr val="C6BDDA"/>
            </a:solidFill>
            <a:prstDash val="solid"/>
          </a:ln>
        </p:spPr>
      </p:sp>
      <p:sp>
        <p:nvSpPr>
          <p:cNvPr id="13" name="Text 10"/>
          <p:cNvSpPr/>
          <p:nvPr/>
        </p:nvSpPr>
        <p:spPr>
          <a:xfrm>
            <a:off x="946666" y="5478560"/>
            <a:ext cx="204430"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900" dirty="0">
              <a:latin typeface="Times New Roman" panose="02020603050405020304" pitchFamily="18" charset="0"/>
              <a:cs typeface="Times New Roman" panose="02020603050405020304" pitchFamily="18" charset="0"/>
            </a:endParaRPr>
          </a:p>
        </p:txBody>
      </p:sp>
      <p:sp>
        <p:nvSpPr>
          <p:cNvPr id="14" name="Text 11"/>
          <p:cNvSpPr/>
          <p:nvPr/>
        </p:nvSpPr>
        <p:spPr>
          <a:xfrm>
            <a:off x="1530906" y="5410575"/>
            <a:ext cx="3907155"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Times New Roman" panose="02020603050405020304" pitchFamily="18" charset="0"/>
                <a:ea typeface="Petrona Bold" pitchFamily="34" charset="-122"/>
                <a:cs typeface="Times New Roman" panose="02020603050405020304" pitchFamily="18" charset="0"/>
              </a:rPr>
              <a:t>Cross-Platform Accessibility</a:t>
            </a:r>
            <a:endParaRPr lang="en-US" sz="245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5936593"/>
            <a:ext cx="681930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Allow users to access and manage their tasks from any device, whether desktop or mobile, through a responsive and consistent user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89" y="911647"/>
            <a:ext cx="13042821" cy="1559243"/>
          </a:xfrm>
          <a:prstGeom prst="rect">
            <a:avLst/>
          </a:prstGeom>
          <a:noFill/>
          <a:ln/>
        </p:spPr>
        <p:txBody>
          <a:bodyPr wrap="square" lIns="0" tIns="0" rIns="0" bIns="0" rtlCol="0" anchor="t"/>
          <a:lstStyle/>
          <a:p>
            <a:pPr marL="0" indent="0">
              <a:lnSpc>
                <a:spcPts val="6100"/>
              </a:lnSpc>
              <a:buNone/>
            </a:pPr>
            <a:r>
              <a:rPr lang="en-US" sz="46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Frontend Technologies: HTML, CSS, and JavaScript</a:t>
            </a:r>
            <a:endParaRPr lang="en-US" sz="4600" dirty="0">
              <a:latin typeface="Times New Roman" panose="02020603050405020304" pitchFamily="18" charset="0"/>
              <a:cs typeface="Times New Roman" panose="02020603050405020304" pitchFamily="18" charset="0"/>
            </a:endParaRPr>
          </a:p>
        </p:txBody>
      </p:sp>
      <p:sp>
        <p:nvSpPr>
          <p:cNvPr id="3" name="Text 1"/>
          <p:cNvSpPr/>
          <p:nvPr/>
        </p:nvSpPr>
        <p:spPr>
          <a:xfrm>
            <a:off x="1067773" y="4466446"/>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HTML</a:t>
            </a:r>
            <a:endParaRPr lang="en-US" sz="2450" dirty="0">
              <a:latin typeface="Times New Roman" panose="02020603050405020304" pitchFamily="18" charset="0"/>
              <a:cs typeface="Times New Roman" panose="02020603050405020304" pitchFamily="18" charset="0"/>
            </a:endParaRPr>
          </a:p>
        </p:txBody>
      </p:sp>
      <p:sp>
        <p:nvSpPr>
          <p:cNvPr id="4" name="Text 2"/>
          <p:cNvSpPr/>
          <p:nvPr/>
        </p:nvSpPr>
        <p:spPr>
          <a:xfrm>
            <a:off x="1067773" y="508318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Provide the structure and semantic markup for the application's user interface elements.</a:t>
            </a:r>
            <a:endParaRPr lang="en-US" sz="1750" dirty="0"/>
          </a:p>
        </p:txBody>
      </p:sp>
      <p:sp>
        <p:nvSpPr>
          <p:cNvPr id="5" name="Text 3"/>
          <p:cNvSpPr/>
          <p:nvPr/>
        </p:nvSpPr>
        <p:spPr>
          <a:xfrm>
            <a:off x="5415895" y="4466446"/>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CSS</a:t>
            </a:r>
            <a:endParaRPr lang="en-US" sz="2450" dirty="0">
              <a:latin typeface="Times New Roman" panose="02020603050405020304" pitchFamily="18" charset="0"/>
              <a:cs typeface="Times New Roman" panose="02020603050405020304" pitchFamily="18" charset="0"/>
            </a:endParaRPr>
          </a:p>
        </p:txBody>
      </p:sp>
      <p:sp>
        <p:nvSpPr>
          <p:cNvPr id="6" name="Text 4"/>
          <p:cNvSpPr/>
          <p:nvPr/>
        </p:nvSpPr>
        <p:spPr>
          <a:xfrm>
            <a:off x="5415895" y="5083189"/>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Style the application's visual appearance, ensuring a consistent and responsive design across devices.</a:t>
            </a:r>
            <a:endParaRPr lang="en-US" sz="1750" dirty="0"/>
          </a:p>
        </p:txBody>
      </p:sp>
      <p:sp>
        <p:nvSpPr>
          <p:cNvPr id="7" name="Text 5"/>
          <p:cNvSpPr/>
          <p:nvPr/>
        </p:nvSpPr>
        <p:spPr>
          <a:xfrm>
            <a:off x="10183634" y="4466446"/>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Times New Roman" panose="02020603050405020304" pitchFamily="18" charset="0"/>
                <a:ea typeface="Petrona Bold" pitchFamily="34" charset="-122"/>
                <a:cs typeface="Times New Roman" panose="02020603050405020304" pitchFamily="18" charset="0"/>
              </a:rPr>
              <a:t>JavaScript</a:t>
            </a:r>
            <a:endParaRPr lang="en-US" sz="2450" dirty="0">
              <a:latin typeface="Times New Roman" panose="02020603050405020304" pitchFamily="18" charset="0"/>
              <a:cs typeface="Times New Roman" panose="02020603050405020304" pitchFamily="18" charset="0"/>
            </a:endParaRPr>
          </a:p>
        </p:txBody>
      </p:sp>
      <p:sp>
        <p:nvSpPr>
          <p:cNvPr id="8" name="Text 6"/>
          <p:cNvSpPr/>
          <p:nvPr/>
        </p:nvSpPr>
        <p:spPr>
          <a:xfrm>
            <a:off x="10183634" y="508318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Implement interactive and dynamic features, such as task creation, updating, and real-time updates.</a:t>
            </a:r>
            <a:endParaRPr lang="en-US" sz="1750" dirty="0"/>
          </a:p>
        </p:txBody>
      </p:sp>
      <p:sp>
        <p:nvSpPr>
          <p:cNvPr id="9" name="Rectangle 8">
            <a:extLst>
              <a:ext uri="{FF2B5EF4-FFF2-40B4-BE49-F238E27FC236}">
                <a16:creationId xmlns:a16="http://schemas.microsoft.com/office/drawing/2014/main" id="{663CFE60-46D1-1359-FC1A-9FF0A7BBD44B}"/>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5FF10D-695A-2DE7-987C-64FCA6752D9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12798"/>
          <a:stretch/>
        </p:blipFill>
        <p:spPr bwMode="auto">
          <a:xfrm>
            <a:off x="984806" y="2626216"/>
            <a:ext cx="2120900" cy="184023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6023F3A-33A2-8CA3-F911-0BB5B9EB65D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6087" l="10000" r="90000">
                        <a14:foregroundMark x1="41848" y1="91304" x2="53696" y2="92826"/>
                        <a14:foregroundMark x1="53696" y1="92826" x2="55543" y2="92174"/>
                        <a14:foregroundMark x1="50326" y1="96087" x2="50326" y2="9608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461665" y="2470890"/>
            <a:ext cx="2137410" cy="1923415"/>
          </a:xfrm>
          <a:prstGeom prst="rect">
            <a:avLst/>
          </a:prstGeom>
        </p:spPr>
      </p:pic>
      <p:pic>
        <p:nvPicPr>
          <p:cNvPr id="13" name="Picture 12">
            <a:extLst>
              <a:ext uri="{FF2B5EF4-FFF2-40B4-BE49-F238E27FC236}">
                <a16:creationId xmlns:a16="http://schemas.microsoft.com/office/drawing/2014/main" id="{5922E08F-CCD1-1703-C859-2A08D6EEE0B7}"/>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9333" l="10000" r="90000">
                        <a14:foregroundMark x1="46000" y1="93333" x2="46000" y2="93333"/>
                        <a14:foregroundMark x1="49778" y1="99333" x2="49778" y2="99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t="12610"/>
          <a:stretch/>
        </p:blipFill>
        <p:spPr bwMode="auto">
          <a:xfrm>
            <a:off x="10733722" y="2651678"/>
            <a:ext cx="2018665" cy="176339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AE45B-0D3A-BBAA-78D2-570F3C977D77}"/>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825584-3FF8-8261-294D-5082FE7782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5678" y="1535972"/>
            <a:ext cx="10899044" cy="6130920"/>
          </a:xfrm>
          <a:prstGeom prst="rect">
            <a:avLst/>
          </a:prstGeom>
          <a:noFill/>
          <a:ln>
            <a:noFill/>
          </a:ln>
        </p:spPr>
      </p:pic>
      <p:sp>
        <p:nvSpPr>
          <p:cNvPr id="4" name="TextBox 3">
            <a:extLst>
              <a:ext uri="{FF2B5EF4-FFF2-40B4-BE49-F238E27FC236}">
                <a16:creationId xmlns:a16="http://schemas.microsoft.com/office/drawing/2014/main" id="{64C5413F-BF02-35D0-64AE-455CF7B6E2A1}"/>
              </a:ext>
            </a:extLst>
          </p:cNvPr>
          <p:cNvSpPr txBox="1"/>
          <p:nvPr/>
        </p:nvSpPr>
        <p:spPr>
          <a:xfrm>
            <a:off x="5369902" y="615462"/>
            <a:ext cx="3890596" cy="707886"/>
          </a:xfrm>
          <a:prstGeom prst="rect">
            <a:avLst/>
          </a:prstGeom>
          <a:noFill/>
        </p:spPr>
        <p:txBody>
          <a:bodyPr wrap="square" rtlCol="0">
            <a:spAutoFit/>
          </a:bodyPr>
          <a:lstStyle/>
          <a:p>
            <a:r>
              <a:rPr lang="en-US" sz="40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HTML CODING</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346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4BAA7-DD36-83E3-BBF4-F3D5EE7B79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64F089-CA9D-B837-584B-148F14052D0D}"/>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ECF057-2D28-500C-21B0-AD7D3993EC5A}"/>
              </a:ext>
            </a:extLst>
          </p:cNvPr>
          <p:cNvSpPr txBox="1"/>
          <p:nvPr/>
        </p:nvSpPr>
        <p:spPr>
          <a:xfrm>
            <a:off x="5804572" y="615462"/>
            <a:ext cx="3480105" cy="707886"/>
          </a:xfrm>
          <a:prstGeom prst="rect">
            <a:avLst/>
          </a:prstGeom>
          <a:noFill/>
        </p:spPr>
        <p:txBody>
          <a:bodyPr wrap="square" rtlCol="0">
            <a:spAutoFit/>
          </a:bodyPr>
          <a:lstStyle/>
          <a:p>
            <a:r>
              <a:rPr lang="en-US" sz="40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CSS CODING</a:t>
            </a:r>
            <a:endParaRPr lang="en-US"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D5E2765-8CB9-BD44-C3A6-BAF137FBF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749" y="1577876"/>
            <a:ext cx="11746901" cy="6264862"/>
          </a:xfrm>
          <a:prstGeom prst="rect">
            <a:avLst/>
          </a:prstGeom>
        </p:spPr>
      </p:pic>
    </p:spTree>
    <p:extLst>
      <p:ext uri="{BB962C8B-B14F-4D97-AF65-F5344CB8AC3E}">
        <p14:creationId xmlns:p14="http://schemas.microsoft.com/office/powerpoint/2010/main" val="337689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5268-CF2D-B9C7-DA03-57D234682B3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A1805B0-F5AF-DD0E-B5A8-CCF01376A305}"/>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C52F3-EF4E-2635-5E08-D9957086A890}"/>
              </a:ext>
            </a:extLst>
          </p:cNvPr>
          <p:cNvSpPr txBox="1"/>
          <p:nvPr/>
        </p:nvSpPr>
        <p:spPr>
          <a:xfrm>
            <a:off x="4768727" y="615462"/>
            <a:ext cx="5606195" cy="707886"/>
          </a:xfrm>
          <a:prstGeom prst="rect">
            <a:avLst/>
          </a:prstGeom>
          <a:noFill/>
        </p:spPr>
        <p:txBody>
          <a:bodyPr wrap="square" rtlCol="0">
            <a:spAutoFit/>
          </a:bodyPr>
          <a:lstStyle/>
          <a:p>
            <a:r>
              <a:rPr lang="en-US" sz="40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JAVASCRIPT CODING</a:t>
            </a:r>
            <a:endParaRPr lang="en-US"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2629BA-9214-7AFD-6466-57BFC119F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8222" y="1568744"/>
            <a:ext cx="11153956" cy="5851964"/>
          </a:xfrm>
          <a:prstGeom prst="rect">
            <a:avLst/>
          </a:prstGeom>
        </p:spPr>
      </p:pic>
    </p:spTree>
    <p:extLst>
      <p:ext uri="{BB962C8B-B14F-4D97-AF65-F5344CB8AC3E}">
        <p14:creationId xmlns:p14="http://schemas.microsoft.com/office/powerpoint/2010/main" val="172337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657" y="731520"/>
            <a:ext cx="7705487" cy="1412796"/>
          </a:xfrm>
          <a:prstGeom prst="rect">
            <a:avLst/>
          </a:prstGeom>
          <a:noFill/>
          <a:ln/>
        </p:spPr>
        <p:txBody>
          <a:bodyPr wrap="square" lIns="0" tIns="0" rIns="0" bIns="0" rtlCol="0" anchor="t"/>
          <a:lstStyle/>
          <a:p>
            <a:pPr marL="0" indent="0">
              <a:lnSpc>
                <a:spcPts val="5550"/>
              </a:lnSpc>
              <a:buNone/>
            </a:pPr>
            <a:r>
              <a:rPr lang="en-US" sz="4450" b="1" kern="0" spc="-89" dirty="0">
                <a:solidFill>
                  <a:srgbClr val="F95F88"/>
                </a:solidFill>
                <a:latin typeface="Times New Roman" panose="02020603050405020304" pitchFamily="18" charset="0"/>
                <a:ea typeface="Petrona Bold" pitchFamily="34" charset="-122"/>
                <a:cs typeface="Times New Roman" panose="02020603050405020304" pitchFamily="18" charset="0"/>
              </a:rPr>
              <a:t>Application Architecture and System Flow</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502479" y="2452568"/>
            <a:ext cx="22860" cy="5045512"/>
          </a:xfrm>
          <a:prstGeom prst="roundRect">
            <a:avLst>
              <a:gd name="adj" fmla="val 377587"/>
            </a:avLst>
          </a:prstGeom>
          <a:solidFill>
            <a:srgbClr val="C6BDDA"/>
          </a:solidFill>
          <a:ln/>
        </p:spPr>
      </p:sp>
      <p:sp>
        <p:nvSpPr>
          <p:cNvPr id="5" name="Shape 2"/>
          <p:cNvSpPr/>
          <p:nvPr/>
        </p:nvSpPr>
        <p:spPr>
          <a:xfrm>
            <a:off x="6722209" y="2903339"/>
            <a:ext cx="719257" cy="22860"/>
          </a:xfrm>
          <a:prstGeom prst="roundRect">
            <a:avLst>
              <a:gd name="adj" fmla="val 377587"/>
            </a:avLst>
          </a:prstGeom>
          <a:solidFill>
            <a:srgbClr val="C6BDDA"/>
          </a:solidFill>
          <a:ln/>
        </p:spPr>
      </p:sp>
      <p:sp>
        <p:nvSpPr>
          <p:cNvPr id="6" name="Shape 3"/>
          <p:cNvSpPr/>
          <p:nvPr/>
        </p:nvSpPr>
        <p:spPr>
          <a:xfrm>
            <a:off x="6282750" y="2683669"/>
            <a:ext cx="462320" cy="462320"/>
          </a:xfrm>
          <a:prstGeom prst="roundRect">
            <a:avLst>
              <a:gd name="adj" fmla="val 18670"/>
            </a:avLst>
          </a:prstGeom>
          <a:solidFill>
            <a:srgbClr val="E0D7F4"/>
          </a:solidFill>
          <a:ln w="7620">
            <a:solidFill>
              <a:srgbClr val="C6BDDA"/>
            </a:solidFill>
            <a:prstDash val="solid"/>
          </a:ln>
        </p:spPr>
      </p:sp>
      <p:sp>
        <p:nvSpPr>
          <p:cNvPr id="7" name="Text 4"/>
          <p:cNvSpPr/>
          <p:nvPr/>
        </p:nvSpPr>
        <p:spPr>
          <a:xfrm>
            <a:off x="6444675" y="2745224"/>
            <a:ext cx="138351" cy="339090"/>
          </a:xfrm>
          <a:prstGeom prst="rect">
            <a:avLst/>
          </a:prstGeom>
          <a:noFill/>
          <a:ln/>
        </p:spPr>
        <p:txBody>
          <a:bodyPr wrap="none" lIns="0" tIns="0" rIns="0" bIns="0" rtlCol="0" anchor="t"/>
          <a:lstStyle/>
          <a:p>
            <a:pPr marL="0" indent="0" algn="ctr">
              <a:lnSpc>
                <a:spcPts val="2650"/>
              </a:lnSpc>
              <a:buNone/>
            </a:pPr>
            <a:r>
              <a:rPr lang="en-US" sz="2650" b="1" kern="0" spc="-53"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8" name="Text 5"/>
          <p:cNvSpPr/>
          <p:nvPr/>
        </p:nvSpPr>
        <p:spPr>
          <a:xfrm>
            <a:off x="7644170" y="2658070"/>
            <a:ext cx="2825829" cy="353139"/>
          </a:xfrm>
          <a:prstGeom prst="rect">
            <a:avLst/>
          </a:prstGeom>
          <a:noFill/>
          <a:ln/>
        </p:spPr>
        <p:txBody>
          <a:bodyPr wrap="none" lIns="0" tIns="0" rIns="0" bIns="0" rtlCol="0" anchor="t"/>
          <a:lstStyle/>
          <a:p>
            <a:pPr marL="0" indent="0" algn="l">
              <a:lnSpc>
                <a:spcPts val="2750"/>
              </a:lnSpc>
              <a:buNone/>
            </a:pPr>
            <a:r>
              <a:rPr lang="en-US" sz="2200" b="1" kern="0" spc="-45" dirty="0">
                <a:solidFill>
                  <a:srgbClr val="272525"/>
                </a:solidFill>
                <a:latin typeface="Times New Roman" panose="02020603050405020304" pitchFamily="18" charset="0"/>
                <a:ea typeface="Petrona Bold" pitchFamily="34" charset="-122"/>
                <a:cs typeface="Times New Roman" panose="02020603050405020304" pitchFamily="18" charset="0"/>
              </a:rPr>
              <a:t>Client-Server Model</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7644170" y="3134439"/>
            <a:ext cx="6266974" cy="657463"/>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The application follows a client-server architecture, with the frontend client communicating with the backend server.</a:t>
            </a:r>
            <a:endParaRPr lang="en-US" sz="1600" dirty="0"/>
          </a:p>
        </p:txBody>
      </p:sp>
      <p:sp>
        <p:nvSpPr>
          <p:cNvPr id="10" name="Shape 7"/>
          <p:cNvSpPr/>
          <p:nvPr/>
        </p:nvSpPr>
        <p:spPr>
          <a:xfrm>
            <a:off x="6722209" y="4653677"/>
            <a:ext cx="719257" cy="22860"/>
          </a:xfrm>
          <a:prstGeom prst="roundRect">
            <a:avLst>
              <a:gd name="adj" fmla="val 377587"/>
            </a:avLst>
          </a:prstGeom>
          <a:solidFill>
            <a:srgbClr val="C6BDDA"/>
          </a:solidFill>
          <a:ln/>
        </p:spPr>
      </p:sp>
      <p:sp>
        <p:nvSpPr>
          <p:cNvPr id="11" name="Shape 8"/>
          <p:cNvSpPr/>
          <p:nvPr/>
        </p:nvSpPr>
        <p:spPr>
          <a:xfrm>
            <a:off x="6282750" y="4434007"/>
            <a:ext cx="462320" cy="462320"/>
          </a:xfrm>
          <a:prstGeom prst="roundRect">
            <a:avLst>
              <a:gd name="adj" fmla="val 18670"/>
            </a:avLst>
          </a:prstGeom>
          <a:solidFill>
            <a:srgbClr val="E0D7F4"/>
          </a:solidFill>
          <a:ln w="7620">
            <a:solidFill>
              <a:srgbClr val="C6BDDA"/>
            </a:solidFill>
            <a:prstDash val="solid"/>
          </a:ln>
        </p:spPr>
      </p:sp>
      <p:sp>
        <p:nvSpPr>
          <p:cNvPr id="12" name="Text 9"/>
          <p:cNvSpPr/>
          <p:nvPr/>
        </p:nvSpPr>
        <p:spPr>
          <a:xfrm>
            <a:off x="6421100" y="4495562"/>
            <a:ext cx="185499" cy="339090"/>
          </a:xfrm>
          <a:prstGeom prst="rect">
            <a:avLst/>
          </a:prstGeom>
          <a:noFill/>
          <a:ln/>
        </p:spPr>
        <p:txBody>
          <a:bodyPr wrap="none" lIns="0" tIns="0" rIns="0" bIns="0" rtlCol="0" anchor="t"/>
          <a:lstStyle/>
          <a:p>
            <a:pPr marL="0" indent="0" algn="ctr">
              <a:lnSpc>
                <a:spcPts val="2650"/>
              </a:lnSpc>
              <a:buNone/>
            </a:pPr>
            <a:r>
              <a:rPr lang="en-US" sz="2650" b="1" kern="0" spc="-53"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3" name="Text 10"/>
          <p:cNvSpPr/>
          <p:nvPr/>
        </p:nvSpPr>
        <p:spPr>
          <a:xfrm>
            <a:off x="7644170" y="4408408"/>
            <a:ext cx="2825829" cy="353139"/>
          </a:xfrm>
          <a:prstGeom prst="rect">
            <a:avLst/>
          </a:prstGeom>
          <a:noFill/>
          <a:ln/>
        </p:spPr>
        <p:txBody>
          <a:bodyPr wrap="none" lIns="0" tIns="0" rIns="0" bIns="0" rtlCol="0" anchor="t"/>
          <a:lstStyle/>
          <a:p>
            <a:pPr marL="0" indent="0" algn="l">
              <a:lnSpc>
                <a:spcPts val="2750"/>
              </a:lnSpc>
              <a:buNone/>
            </a:pPr>
            <a:r>
              <a:rPr lang="en-US" sz="2200" b="1" kern="0" spc="-45" dirty="0">
                <a:solidFill>
                  <a:srgbClr val="272525"/>
                </a:solidFill>
                <a:latin typeface="Times New Roman" panose="02020603050405020304" pitchFamily="18" charset="0"/>
                <a:ea typeface="Petrona Bold" pitchFamily="34" charset="-122"/>
                <a:cs typeface="Times New Roman" panose="02020603050405020304" pitchFamily="18" charset="0"/>
              </a:rPr>
              <a:t>Data Synchronization</a:t>
            </a:r>
            <a:endParaRPr lang="en-US" sz="2200" dirty="0">
              <a:latin typeface="Times New Roman" panose="02020603050405020304" pitchFamily="18" charset="0"/>
              <a:cs typeface="Times New Roman" panose="02020603050405020304" pitchFamily="18" charset="0"/>
            </a:endParaRPr>
          </a:p>
        </p:txBody>
      </p:sp>
      <p:sp>
        <p:nvSpPr>
          <p:cNvPr id="14" name="Text 11"/>
          <p:cNvSpPr/>
          <p:nvPr/>
        </p:nvSpPr>
        <p:spPr>
          <a:xfrm>
            <a:off x="7644170" y="4884777"/>
            <a:ext cx="6266974" cy="657463"/>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Real-time updates and synchronization between the client and the server ensure data consistency across devices.</a:t>
            </a:r>
            <a:endParaRPr lang="en-US" sz="1600" dirty="0"/>
          </a:p>
        </p:txBody>
      </p:sp>
      <p:sp>
        <p:nvSpPr>
          <p:cNvPr id="15" name="Shape 12"/>
          <p:cNvSpPr/>
          <p:nvPr/>
        </p:nvSpPr>
        <p:spPr>
          <a:xfrm>
            <a:off x="6722209" y="6404015"/>
            <a:ext cx="719257" cy="22860"/>
          </a:xfrm>
          <a:prstGeom prst="roundRect">
            <a:avLst>
              <a:gd name="adj" fmla="val 377587"/>
            </a:avLst>
          </a:prstGeom>
          <a:solidFill>
            <a:srgbClr val="C6BDDA"/>
          </a:solidFill>
          <a:ln/>
        </p:spPr>
      </p:sp>
      <p:sp>
        <p:nvSpPr>
          <p:cNvPr id="16" name="Shape 13"/>
          <p:cNvSpPr/>
          <p:nvPr/>
        </p:nvSpPr>
        <p:spPr>
          <a:xfrm>
            <a:off x="6282750" y="6184344"/>
            <a:ext cx="462320" cy="462320"/>
          </a:xfrm>
          <a:prstGeom prst="roundRect">
            <a:avLst>
              <a:gd name="adj" fmla="val 18670"/>
            </a:avLst>
          </a:prstGeom>
          <a:solidFill>
            <a:srgbClr val="E0D7F4"/>
          </a:solidFill>
          <a:ln w="7620">
            <a:solidFill>
              <a:srgbClr val="C6BDDA"/>
            </a:solidFill>
            <a:prstDash val="solid"/>
          </a:ln>
        </p:spPr>
      </p:sp>
      <p:sp>
        <p:nvSpPr>
          <p:cNvPr id="17" name="Text 14"/>
          <p:cNvSpPr/>
          <p:nvPr/>
        </p:nvSpPr>
        <p:spPr>
          <a:xfrm>
            <a:off x="6421219" y="6245900"/>
            <a:ext cx="185261" cy="339090"/>
          </a:xfrm>
          <a:prstGeom prst="rect">
            <a:avLst/>
          </a:prstGeom>
          <a:noFill/>
          <a:ln/>
        </p:spPr>
        <p:txBody>
          <a:bodyPr wrap="none" lIns="0" tIns="0" rIns="0" bIns="0" rtlCol="0" anchor="t"/>
          <a:lstStyle/>
          <a:p>
            <a:pPr marL="0" indent="0" algn="ctr">
              <a:lnSpc>
                <a:spcPts val="2650"/>
              </a:lnSpc>
              <a:buNone/>
            </a:pPr>
            <a:r>
              <a:rPr lang="en-US" sz="2650" b="1" kern="0" spc="-53"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8" name="Text 15"/>
          <p:cNvSpPr/>
          <p:nvPr/>
        </p:nvSpPr>
        <p:spPr>
          <a:xfrm>
            <a:off x="7644170" y="6158746"/>
            <a:ext cx="2870359" cy="353139"/>
          </a:xfrm>
          <a:prstGeom prst="rect">
            <a:avLst/>
          </a:prstGeom>
          <a:noFill/>
          <a:ln/>
        </p:spPr>
        <p:txBody>
          <a:bodyPr wrap="none" lIns="0" tIns="0" rIns="0" bIns="0" rtlCol="0" anchor="t"/>
          <a:lstStyle/>
          <a:p>
            <a:pPr marL="0" indent="0" algn="l">
              <a:lnSpc>
                <a:spcPts val="2750"/>
              </a:lnSpc>
              <a:buNone/>
            </a:pPr>
            <a:r>
              <a:rPr lang="en-US" sz="2200" b="1" kern="0" spc="-45" dirty="0">
                <a:solidFill>
                  <a:srgbClr val="272525"/>
                </a:solidFill>
                <a:latin typeface="Times New Roman" panose="02020603050405020304" pitchFamily="18" charset="0"/>
                <a:ea typeface="Petrona Bold" pitchFamily="34" charset="-122"/>
                <a:cs typeface="Times New Roman" panose="02020603050405020304" pitchFamily="18" charset="0"/>
              </a:rPr>
              <a:t>Scalable Infrastructure</a:t>
            </a:r>
            <a:endParaRPr lang="en-US" sz="2200" dirty="0">
              <a:latin typeface="Times New Roman" panose="02020603050405020304" pitchFamily="18" charset="0"/>
              <a:cs typeface="Times New Roman" panose="02020603050405020304" pitchFamily="18" charset="0"/>
            </a:endParaRPr>
          </a:p>
        </p:txBody>
      </p:sp>
      <p:sp>
        <p:nvSpPr>
          <p:cNvPr id="19" name="Text 16"/>
          <p:cNvSpPr/>
          <p:nvPr/>
        </p:nvSpPr>
        <p:spPr>
          <a:xfrm>
            <a:off x="7644170" y="6635115"/>
            <a:ext cx="6266974" cy="657463"/>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The system is designed to scale horizontally, allowing for increased user demand and concurrent connections.</a:t>
            </a:r>
            <a:endParaRPr lang="en-US" sz="1600" dirty="0"/>
          </a:p>
        </p:txBody>
      </p:sp>
      <p:sp>
        <p:nvSpPr>
          <p:cNvPr id="20" name="Rectangle 19">
            <a:extLst>
              <a:ext uri="{FF2B5EF4-FFF2-40B4-BE49-F238E27FC236}">
                <a16:creationId xmlns:a16="http://schemas.microsoft.com/office/drawing/2014/main" id="{901E94BF-CCE8-1D33-3070-0BA89C0FF82B}"/>
              </a:ext>
            </a:extLst>
          </p:cNvPr>
          <p:cNvSpPr/>
          <p:nvPr/>
        </p:nvSpPr>
        <p:spPr>
          <a:xfrm>
            <a:off x="12573000" y="7666892"/>
            <a:ext cx="2057400" cy="562708"/>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4373" y="903208"/>
            <a:ext cx="7755255" cy="1363980"/>
          </a:xfrm>
          <a:prstGeom prst="rect">
            <a:avLst/>
          </a:prstGeom>
          <a:noFill/>
          <a:ln/>
        </p:spPr>
        <p:txBody>
          <a:bodyPr wrap="square" lIns="0" tIns="0" rIns="0" bIns="0" rtlCol="0" anchor="t"/>
          <a:lstStyle/>
          <a:p>
            <a:pPr marL="0" indent="0">
              <a:lnSpc>
                <a:spcPts val="5350"/>
              </a:lnSpc>
              <a:buNone/>
            </a:pPr>
            <a:r>
              <a:rPr lang="en-US" sz="4250" b="1" kern="0" spc="-86" dirty="0">
                <a:solidFill>
                  <a:srgbClr val="F95F88"/>
                </a:solidFill>
                <a:latin typeface="Times New Roman" panose="02020603050405020304" pitchFamily="18" charset="0"/>
                <a:ea typeface="Petrona Bold" pitchFamily="34" charset="-122"/>
                <a:cs typeface="Times New Roman" panose="02020603050405020304" pitchFamily="18" charset="0"/>
              </a:rPr>
              <a:t>Scaling Strategies: Handling Increased User Demand</a:t>
            </a:r>
            <a:endParaRPr lang="en-US" sz="42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94373" y="2564725"/>
            <a:ext cx="991910" cy="1587222"/>
          </a:xfrm>
          <a:prstGeom prst="rect">
            <a:avLst/>
          </a:prstGeom>
        </p:spPr>
      </p:pic>
      <p:sp>
        <p:nvSpPr>
          <p:cNvPr id="5" name="Text 1"/>
          <p:cNvSpPr/>
          <p:nvPr/>
        </p:nvSpPr>
        <p:spPr>
          <a:xfrm>
            <a:off x="1983819" y="2763083"/>
            <a:ext cx="2727960" cy="340876"/>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Times New Roman" panose="02020603050405020304" pitchFamily="18" charset="0"/>
                <a:ea typeface="Petrona Bold" pitchFamily="34" charset="-122"/>
                <a:cs typeface="Times New Roman" panose="02020603050405020304" pitchFamily="18" charset="0"/>
              </a:rPr>
              <a:t>Vertical Scaling</a:t>
            </a:r>
            <a:endParaRPr lang="en-US" sz="2100" dirty="0">
              <a:latin typeface="Times New Roman" panose="02020603050405020304" pitchFamily="18" charset="0"/>
              <a:cs typeface="Times New Roman" panose="02020603050405020304" pitchFamily="18" charset="0"/>
            </a:endParaRPr>
          </a:p>
        </p:txBody>
      </p:sp>
      <p:sp>
        <p:nvSpPr>
          <p:cNvPr id="6" name="Text 2"/>
          <p:cNvSpPr/>
          <p:nvPr/>
        </p:nvSpPr>
        <p:spPr>
          <a:xfrm>
            <a:off x="1983819" y="3222903"/>
            <a:ext cx="6465808" cy="634603"/>
          </a:xfrm>
          <a:prstGeom prst="rect">
            <a:avLst/>
          </a:prstGeom>
          <a:noFill/>
          <a:ln/>
        </p:spPr>
        <p:txBody>
          <a:bodyPr wrap="squar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Increase the computing power and resources of individual server instances to handle more concurrent users and data.</a:t>
            </a:r>
            <a:endParaRPr lang="en-US" sz="1550" dirty="0"/>
          </a:p>
        </p:txBody>
      </p:sp>
      <p:pic>
        <p:nvPicPr>
          <p:cNvPr id="7" name="Image 2" descr="preencoded.png"/>
          <p:cNvPicPr>
            <a:picLocks noChangeAspect="1"/>
          </p:cNvPicPr>
          <p:nvPr/>
        </p:nvPicPr>
        <p:blipFill>
          <a:blip r:embed="rId5"/>
          <a:stretch>
            <a:fillRect/>
          </a:stretch>
        </p:blipFill>
        <p:spPr>
          <a:xfrm>
            <a:off x="694373" y="4151947"/>
            <a:ext cx="991910" cy="1587222"/>
          </a:xfrm>
          <a:prstGeom prst="rect">
            <a:avLst/>
          </a:prstGeom>
        </p:spPr>
      </p:pic>
      <p:sp>
        <p:nvSpPr>
          <p:cNvPr id="8" name="Text 3"/>
          <p:cNvSpPr/>
          <p:nvPr/>
        </p:nvSpPr>
        <p:spPr>
          <a:xfrm>
            <a:off x="1983819" y="4350306"/>
            <a:ext cx="2727960" cy="340876"/>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Times New Roman" panose="02020603050405020304" pitchFamily="18" charset="0"/>
                <a:ea typeface="Petrona Bold" pitchFamily="34" charset="-122"/>
                <a:cs typeface="Times New Roman" panose="02020603050405020304" pitchFamily="18" charset="0"/>
              </a:rPr>
              <a:t>Horizontal Scaling</a:t>
            </a:r>
            <a:endParaRPr lang="en-US" sz="2100" dirty="0">
              <a:latin typeface="Times New Roman" panose="02020603050405020304" pitchFamily="18" charset="0"/>
              <a:cs typeface="Times New Roman" panose="02020603050405020304" pitchFamily="18" charset="0"/>
            </a:endParaRPr>
          </a:p>
        </p:txBody>
      </p:sp>
      <p:sp>
        <p:nvSpPr>
          <p:cNvPr id="9" name="Text 4"/>
          <p:cNvSpPr/>
          <p:nvPr/>
        </p:nvSpPr>
        <p:spPr>
          <a:xfrm>
            <a:off x="1983819" y="4810125"/>
            <a:ext cx="6465808" cy="634603"/>
          </a:xfrm>
          <a:prstGeom prst="rect">
            <a:avLst/>
          </a:prstGeom>
          <a:noFill/>
          <a:ln/>
        </p:spPr>
        <p:txBody>
          <a:bodyPr wrap="squar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Add more server instances to the application's infrastructure, distributing the workload and increasing overall capacity.</a:t>
            </a:r>
            <a:endParaRPr lang="en-US" sz="1550" dirty="0"/>
          </a:p>
        </p:txBody>
      </p:sp>
      <p:pic>
        <p:nvPicPr>
          <p:cNvPr id="10" name="Image 3" descr="preencoded.png"/>
          <p:cNvPicPr>
            <a:picLocks noChangeAspect="1"/>
          </p:cNvPicPr>
          <p:nvPr/>
        </p:nvPicPr>
        <p:blipFill>
          <a:blip r:embed="rId6"/>
          <a:stretch>
            <a:fillRect/>
          </a:stretch>
        </p:blipFill>
        <p:spPr>
          <a:xfrm>
            <a:off x="694373" y="5739170"/>
            <a:ext cx="991910" cy="1587222"/>
          </a:xfrm>
          <a:prstGeom prst="rect">
            <a:avLst/>
          </a:prstGeom>
        </p:spPr>
      </p:pic>
      <p:sp>
        <p:nvSpPr>
          <p:cNvPr id="11" name="Text 5"/>
          <p:cNvSpPr/>
          <p:nvPr/>
        </p:nvSpPr>
        <p:spPr>
          <a:xfrm>
            <a:off x="1983819" y="5937528"/>
            <a:ext cx="3156347" cy="340876"/>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Times New Roman" panose="02020603050405020304" pitchFamily="18" charset="0"/>
                <a:ea typeface="Petrona Bold" pitchFamily="34" charset="-122"/>
                <a:cs typeface="Times New Roman" panose="02020603050405020304" pitchFamily="18" charset="0"/>
              </a:rPr>
              <a:t>Caching and Optimization</a:t>
            </a:r>
            <a:endParaRPr lang="en-US" sz="2100" dirty="0">
              <a:latin typeface="Times New Roman" panose="02020603050405020304" pitchFamily="18" charset="0"/>
              <a:cs typeface="Times New Roman" panose="02020603050405020304" pitchFamily="18" charset="0"/>
            </a:endParaRPr>
          </a:p>
        </p:txBody>
      </p:sp>
      <p:sp>
        <p:nvSpPr>
          <p:cNvPr id="12" name="Text 6"/>
          <p:cNvSpPr/>
          <p:nvPr/>
        </p:nvSpPr>
        <p:spPr>
          <a:xfrm>
            <a:off x="1983819" y="6397347"/>
            <a:ext cx="6465808" cy="634603"/>
          </a:xfrm>
          <a:prstGeom prst="rect">
            <a:avLst/>
          </a:prstGeom>
          <a:noFill/>
          <a:ln/>
        </p:spPr>
        <p:txBody>
          <a:bodyPr wrap="squar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Implement caching mechanisms and optimize application code and database queries to improve response times and reduce server load.</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867</Words>
  <Application>Microsoft Office PowerPoint</Application>
  <PresentationFormat>Custom</PresentationFormat>
  <Paragraphs>90</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Arial</vt:lpstr>
      <vt:lpstr>Inter</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Venkatachalam Manikandan</cp:lastModifiedBy>
  <cp:revision>3</cp:revision>
  <dcterms:created xsi:type="dcterms:W3CDTF">2024-11-13T23:56:50Z</dcterms:created>
  <dcterms:modified xsi:type="dcterms:W3CDTF">2024-11-14T00:31:49Z</dcterms:modified>
</cp:coreProperties>
</file>